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89e85505c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89e85505c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our lightning talk. This will be about Requirements &amp; Engineering Standards; both in general and how and how they will potentially apply to our project.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f118649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f118649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Thomas record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f1186492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f1186492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Evan Record</a:t>
            </a:r>
            <a:endParaRPr/>
          </a:p>
          <a:p>
            <a:pPr indent="0" lvl="0" marL="0" rtl="0" algn="l">
              <a:spcBef>
                <a:spcPts val="0"/>
              </a:spcBef>
              <a:spcAft>
                <a:spcPts val="0"/>
              </a:spcAft>
              <a:buNone/>
            </a:pPr>
            <a:r>
              <a:rPr lang="en"/>
              <a:t>Our design </a:t>
            </a:r>
            <a:r>
              <a:rPr lang="en"/>
              <a:t>consists</a:t>
            </a:r>
            <a:r>
              <a:rPr lang="en"/>
              <a:t> of 3 major parts, 2 of them being hardware and one being software. Starting from the bottom up we have our gel insole layer </a:t>
            </a:r>
            <a:r>
              <a:rPr lang="en"/>
              <a:t>which</a:t>
            </a:r>
            <a:r>
              <a:rPr lang="en"/>
              <a:t> contains the temperature sensors to read in the </a:t>
            </a:r>
            <a:r>
              <a:rPr lang="en"/>
              <a:t>temperature</a:t>
            </a:r>
            <a:r>
              <a:rPr lang="en"/>
              <a:t> from the bottoms of the feet, the gel insole will be just thick enough to contain the sensors and wires. From there our wires will run back to our control box which will </a:t>
            </a:r>
            <a:r>
              <a:rPr lang="en"/>
              <a:t>contain</a:t>
            </a:r>
            <a:r>
              <a:rPr lang="en"/>
              <a:t> our battery pack and our microcontroller, the microcontroller we are using is a Raspberry Pi Pico W as is contains bluetooth capability as well as 3 Analog to Digital converters for our temp </a:t>
            </a:r>
            <a:r>
              <a:rPr lang="en"/>
              <a:t>sensors. We are power the raspberry pi using a battery pack containing two AA batteries.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f1186492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f1186492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Evan record</a:t>
            </a:r>
            <a:endParaRPr/>
          </a:p>
          <a:p>
            <a:pPr indent="0" lvl="0" marL="0" rtl="0" algn="l">
              <a:spcBef>
                <a:spcPts val="0"/>
              </a:spcBef>
              <a:spcAft>
                <a:spcPts val="0"/>
              </a:spcAft>
              <a:buNone/>
            </a:pPr>
            <a:r>
              <a:rPr lang="en"/>
              <a:t>While our over all process started by picking out what hardware we were going to use and the limitations that came along with that for example our raspberry pi pico only </a:t>
            </a:r>
            <a:r>
              <a:rPr lang="en"/>
              <a:t>having</a:t>
            </a:r>
            <a:r>
              <a:rPr lang="en"/>
              <a:t> 3 ADCs allowing us only 3 temp sensors, We first started to implement our design on the breadboard being powered by the computer from there we move it off the breadboard, </a:t>
            </a:r>
            <a:r>
              <a:rPr lang="en"/>
              <a:t>wiring</a:t>
            </a:r>
            <a:r>
              <a:rPr lang="en"/>
              <a:t> the sensors to the breadboard </a:t>
            </a:r>
            <a:r>
              <a:rPr lang="en"/>
              <a:t>and converting</a:t>
            </a:r>
            <a:r>
              <a:rPr lang="en"/>
              <a:t> it to battery power still making sure the readings were actuarte using the phone application. And then we started packaging out application, we have settled on a our ankle enclosure but are still working toward creating our own gel insole in order to </a:t>
            </a:r>
            <a:r>
              <a:rPr lang="en"/>
              <a:t>package</a:t>
            </a:r>
            <a:r>
              <a:rPr lang="en"/>
              <a:t> the sensors and wires into a more rigid package. </a:t>
            </a:r>
            <a:br>
              <a:rPr lang="en"/>
            </a:br>
            <a:br>
              <a:rPr lang="en"/>
            </a:br>
            <a:r>
              <a:rPr lang="en"/>
              <a:t>Some of our next steps are:</a:t>
            </a:r>
            <a:endParaRPr/>
          </a:p>
          <a:p>
            <a:pPr indent="-298450" lvl="0" marL="457200" rtl="0" algn="l">
              <a:spcBef>
                <a:spcPts val="0"/>
              </a:spcBef>
              <a:spcAft>
                <a:spcPts val="0"/>
              </a:spcAft>
              <a:buSzPts val="1100"/>
              <a:buChar char="-"/>
            </a:pPr>
            <a:r>
              <a:rPr lang="en"/>
              <a:t>creating that new gel insole </a:t>
            </a:r>
            <a:endParaRPr/>
          </a:p>
          <a:p>
            <a:pPr indent="-298450" lvl="0" marL="457200" rtl="0" algn="l">
              <a:spcBef>
                <a:spcPts val="0"/>
              </a:spcBef>
              <a:spcAft>
                <a:spcPts val="0"/>
              </a:spcAft>
              <a:buSzPts val="1100"/>
              <a:buChar char="-"/>
            </a:pPr>
            <a:r>
              <a:rPr lang="en"/>
              <a:t>Doing some in house testing making sure all </a:t>
            </a:r>
            <a:r>
              <a:rPr lang="en"/>
              <a:t>components</a:t>
            </a:r>
            <a:r>
              <a:rPr lang="en"/>
              <a:t> are functioning as they should</a:t>
            </a:r>
            <a:endParaRPr/>
          </a:p>
          <a:p>
            <a:pPr indent="-298450" lvl="0" marL="457200" rtl="0" algn="l">
              <a:spcBef>
                <a:spcPts val="0"/>
              </a:spcBef>
              <a:spcAft>
                <a:spcPts val="0"/>
              </a:spcAft>
              <a:buSzPts val="1100"/>
              <a:buChar char="-"/>
            </a:pPr>
            <a:r>
              <a:rPr lang="en"/>
              <a:t>Creating 4-6 </a:t>
            </a:r>
            <a:r>
              <a:rPr lang="en"/>
              <a:t>prototypes</a:t>
            </a:r>
            <a:r>
              <a:rPr lang="en"/>
              <a:t> to be sent and tested by our clients</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bf118649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bf1186492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 Record: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a:t>
            </a:r>
            <a:r>
              <a:rPr lang="en"/>
              <a:t> last </a:t>
            </a:r>
            <a:r>
              <a:rPr lang="en"/>
              <a:t>semester</a:t>
            </a:r>
            <a:r>
              <a:rPr lang="en"/>
              <a:t> our app has gotten several new features and a face lift. The app now supports connecting of up to 5 of our devices at once, which is overkill and is the hardware limitation of the bluetooth chips, Push notifications for </a:t>
            </a:r>
            <a:r>
              <a:rPr lang="en"/>
              <a:t>when</a:t>
            </a:r>
            <a:r>
              <a:rPr lang="en"/>
              <a:t> the temperature is getting out of the safe range, graphs that dynamically update with how many devices are </a:t>
            </a:r>
            <a:r>
              <a:rPr lang="en"/>
              <a:t>connected and display the data that is incoming from the sensors. A protocol has also been put in place to more easily send different types of data between the phone and our device, and theoretically it would be easy for another device using the same api to also function with the application should that be an option in the future.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bf118649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bf118649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f1186492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f1186492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f1186492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bf1186492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Mensanh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6TJirqyihT84LSuQMSs1twU9tDgRQaWI/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hyperlink" Target="http://drive.google.com/file/d/1og1FX_LrrgXRDWkpXFo3u16PdOhXl-q5/view"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hyperlink" Target="http://drive.google.com/file/d/195lN8sOzQpepOJujZkDnYnlMUsNmXfTY/view" TargetMode="External"/><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hyperlink" Target="http://drive.google.com/file/d/17BqXkRzDzk7crOJLxSIpPN4gSU-OFQ9O/view" TargetMode="External"/><Relationship Id="rId8"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rive.google.com/file/d/1IeKj3rAIqqQu10t5nN_WbojgwHwyHQF1/view"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bKGx9lfXUWMpBlLQ56K_s45Q0QzVdVyE/vie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fh2BZnwr0ZnIbwCAWhvJ8IQTJF8W3BME/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179750" y="391700"/>
            <a:ext cx="8520600" cy="114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Senior Design Team 16</a:t>
            </a:r>
            <a:endParaRPr sz="4422"/>
          </a:p>
        </p:txBody>
      </p:sp>
      <p:sp>
        <p:nvSpPr>
          <p:cNvPr id="135" name="Google Shape;135;p13"/>
          <p:cNvSpPr txBox="1"/>
          <p:nvPr>
            <p:ph idx="1" type="subTitle"/>
          </p:nvPr>
        </p:nvSpPr>
        <p:spPr>
          <a:xfrm>
            <a:off x="355925" y="3519325"/>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en" sz="2180"/>
              <a:t>Ethan Houts, Thomas Kivlahan, Mensanh Namessi, CJ Reitz, </a:t>
            </a:r>
            <a:endParaRPr sz="2180"/>
          </a:p>
          <a:p>
            <a:pPr indent="0" lvl="0" marL="0" rtl="0" algn="ctr">
              <a:lnSpc>
                <a:spcPct val="80000"/>
              </a:lnSpc>
              <a:spcBef>
                <a:spcPts val="0"/>
              </a:spcBef>
              <a:spcAft>
                <a:spcPts val="0"/>
              </a:spcAft>
              <a:buSzPts val="935"/>
              <a:buNone/>
            </a:pPr>
            <a:r>
              <a:rPr lang="en" sz="2000"/>
              <a:t>&amp; </a:t>
            </a:r>
            <a:r>
              <a:rPr lang="en" sz="2180"/>
              <a:t>Evan Rosonke</a:t>
            </a:r>
            <a:endParaRPr sz="2180"/>
          </a:p>
        </p:txBody>
      </p:sp>
      <p:sp>
        <p:nvSpPr>
          <p:cNvPr id="136" name="Google Shape;136;p13"/>
          <p:cNvSpPr txBox="1"/>
          <p:nvPr/>
        </p:nvSpPr>
        <p:spPr>
          <a:xfrm>
            <a:off x="2988400" y="1996950"/>
            <a:ext cx="5742000" cy="1149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1"/>
              </a:buClr>
              <a:buSzPts val="1100"/>
              <a:buFont typeface="Arial"/>
              <a:buNone/>
            </a:pPr>
            <a:r>
              <a:rPr lang="en" sz="3200">
                <a:solidFill>
                  <a:schemeClr val="lt1"/>
                </a:solidFill>
                <a:highlight>
                  <a:schemeClr val="dk1"/>
                </a:highlight>
              </a:rPr>
              <a:t>Midterm Peer Review</a:t>
            </a:r>
            <a:endParaRPr sz="3200">
              <a:solidFill>
                <a:schemeClr val="lt1"/>
              </a:solidFill>
              <a:highlight>
                <a:schemeClr val="dk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142" name="Google Shape;142;p14"/>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1200"/>
              </a:spcAft>
              <a:buNone/>
            </a:pPr>
            <a:r>
              <a:rPr lang="en"/>
              <a:t>The goal of our project is </a:t>
            </a:r>
            <a:r>
              <a:rPr lang="en"/>
              <a:t>to reduce temperature related dangers for individuals with lower limb paralysis through temperature sensors. This enables users to be aware of their body temperature in areas they cannot feel, guarding against risks associated with extreme temperatures. The sensors are placed in an insole-like feature that user places in his/her sock. A microcontroller processes the sensor data, which is then wirelessly communicated to a smartphone app via Bluetooth. This app not only displays real-time temperature readings but also alerts users when concerning temperatures are </a:t>
            </a:r>
            <a:r>
              <a:rPr lang="en"/>
              <a:t>occurring</a:t>
            </a:r>
            <a:r>
              <a:rPr lang="en"/>
              <a:t>. Our initiative goes beyond mere temperature monitoring; it's about empowering those with paralysis to have better control over their health and well-being. </a:t>
            </a:r>
            <a:endParaRPr/>
          </a:p>
        </p:txBody>
      </p:sp>
      <p:pic>
        <p:nvPicPr>
          <p:cNvPr id="143" name="Google Shape;143;p14" title="MPRintro.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Detailed Design</a:t>
            </a:r>
            <a:endParaRPr/>
          </a:p>
        </p:txBody>
      </p:sp>
      <p:pic>
        <p:nvPicPr>
          <p:cNvPr id="149" name="Google Shape;149;p15"/>
          <p:cNvPicPr preferRelativeResize="0"/>
          <p:nvPr/>
        </p:nvPicPr>
        <p:blipFill>
          <a:blip r:embed="rId3">
            <a:alphaModFix/>
          </a:blip>
          <a:stretch>
            <a:fillRect/>
          </a:stretch>
        </p:blipFill>
        <p:spPr>
          <a:xfrm>
            <a:off x="302550" y="2009050"/>
            <a:ext cx="3178900" cy="2773100"/>
          </a:xfrm>
          <a:prstGeom prst="rect">
            <a:avLst/>
          </a:prstGeom>
          <a:noFill/>
          <a:ln>
            <a:noFill/>
          </a:ln>
        </p:spPr>
      </p:pic>
      <p:pic>
        <p:nvPicPr>
          <p:cNvPr id="150" name="Google Shape;150;p15"/>
          <p:cNvPicPr preferRelativeResize="0"/>
          <p:nvPr/>
        </p:nvPicPr>
        <p:blipFill>
          <a:blip r:embed="rId4">
            <a:alphaModFix/>
          </a:blip>
          <a:stretch>
            <a:fillRect/>
          </a:stretch>
        </p:blipFill>
        <p:spPr>
          <a:xfrm>
            <a:off x="3481448" y="2868550"/>
            <a:ext cx="3381225" cy="1913600"/>
          </a:xfrm>
          <a:prstGeom prst="rect">
            <a:avLst/>
          </a:prstGeom>
          <a:noFill/>
          <a:ln>
            <a:noFill/>
          </a:ln>
        </p:spPr>
      </p:pic>
      <p:pic>
        <p:nvPicPr>
          <p:cNvPr id="151" name="Google Shape;151;p15"/>
          <p:cNvPicPr preferRelativeResize="0"/>
          <p:nvPr/>
        </p:nvPicPr>
        <p:blipFill>
          <a:blip r:embed="rId5">
            <a:alphaModFix/>
          </a:blip>
          <a:stretch>
            <a:fillRect/>
          </a:stretch>
        </p:blipFill>
        <p:spPr>
          <a:xfrm rot="-2375583">
            <a:off x="5750025" y="2138354"/>
            <a:ext cx="835775" cy="654750"/>
          </a:xfrm>
          <a:prstGeom prst="rect">
            <a:avLst/>
          </a:prstGeom>
          <a:noFill/>
          <a:ln>
            <a:noFill/>
          </a:ln>
        </p:spPr>
      </p:pic>
      <p:pic>
        <p:nvPicPr>
          <p:cNvPr id="152" name="Google Shape;152;p15"/>
          <p:cNvPicPr preferRelativeResize="0"/>
          <p:nvPr/>
        </p:nvPicPr>
        <p:blipFill>
          <a:blip r:embed="rId6">
            <a:alphaModFix/>
          </a:blip>
          <a:stretch>
            <a:fillRect/>
          </a:stretch>
        </p:blipFill>
        <p:spPr>
          <a:xfrm>
            <a:off x="5637250" y="393750"/>
            <a:ext cx="2797700" cy="1582300"/>
          </a:xfrm>
          <a:prstGeom prst="rect">
            <a:avLst/>
          </a:prstGeom>
          <a:noFill/>
          <a:ln>
            <a:noFill/>
          </a:ln>
        </p:spPr>
      </p:pic>
      <p:pic>
        <p:nvPicPr>
          <p:cNvPr id="153" name="Google Shape;153;p15" title="Detailed design.mp3">
            <a:hlinkClick r:id="rId7"/>
          </p:cNvPr>
          <p:cNvPicPr preferRelativeResize="0"/>
          <p:nvPr/>
        </p:nvPicPr>
        <p:blipFill>
          <a:blip r:embed="rId8">
            <a:alphaModFix/>
          </a:blip>
          <a:stretch>
            <a:fillRect/>
          </a:stretch>
        </p:blipFill>
        <p:spPr>
          <a:xfrm>
            <a:off x="-2" y="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 Progress - Hardware</a:t>
            </a:r>
            <a:endParaRPr/>
          </a:p>
        </p:txBody>
      </p:sp>
      <p:pic>
        <p:nvPicPr>
          <p:cNvPr id="159" name="Google Shape;159;p16"/>
          <p:cNvPicPr preferRelativeResize="0"/>
          <p:nvPr/>
        </p:nvPicPr>
        <p:blipFill>
          <a:blip r:embed="rId3">
            <a:alphaModFix/>
          </a:blip>
          <a:stretch>
            <a:fillRect/>
          </a:stretch>
        </p:blipFill>
        <p:spPr>
          <a:xfrm rot="-5400000">
            <a:off x="782936" y="1840888"/>
            <a:ext cx="1549699" cy="2629975"/>
          </a:xfrm>
          <a:prstGeom prst="rect">
            <a:avLst/>
          </a:prstGeom>
          <a:noFill/>
          <a:ln>
            <a:noFill/>
          </a:ln>
        </p:spPr>
      </p:pic>
      <p:pic>
        <p:nvPicPr>
          <p:cNvPr id="160" name="Google Shape;160;p16"/>
          <p:cNvPicPr preferRelativeResize="0"/>
          <p:nvPr/>
        </p:nvPicPr>
        <p:blipFill>
          <a:blip r:embed="rId4">
            <a:alphaModFix/>
          </a:blip>
          <a:stretch>
            <a:fillRect/>
          </a:stretch>
        </p:blipFill>
        <p:spPr>
          <a:xfrm>
            <a:off x="6362746" y="1145724"/>
            <a:ext cx="2519978" cy="3359952"/>
          </a:xfrm>
          <a:prstGeom prst="rect">
            <a:avLst/>
          </a:prstGeom>
          <a:noFill/>
          <a:ln>
            <a:noFill/>
          </a:ln>
        </p:spPr>
      </p:pic>
      <p:pic>
        <p:nvPicPr>
          <p:cNvPr id="161" name="Google Shape;161;p16"/>
          <p:cNvPicPr preferRelativeResize="0"/>
          <p:nvPr/>
        </p:nvPicPr>
        <p:blipFill rotWithShape="1">
          <a:blip r:embed="rId5">
            <a:alphaModFix/>
          </a:blip>
          <a:srcRect b="0" l="29860" r="8785" t="18039"/>
          <a:stretch/>
        </p:blipFill>
        <p:spPr>
          <a:xfrm>
            <a:off x="3558330" y="1962537"/>
            <a:ext cx="2027346" cy="2031126"/>
          </a:xfrm>
          <a:prstGeom prst="rect">
            <a:avLst/>
          </a:prstGeom>
          <a:noFill/>
          <a:ln>
            <a:noFill/>
          </a:ln>
        </p:spPr>
      </p:pic>
      <p:sp>
        <p:nvSpPr>
          <p:cNvPr id="162" name="Google Shape;162;p16"/>
          <p:cNvSpPr/>
          <p:nvPr/>
        </p:nvSpPr>
        <p:spPr>
          <a:xfrm>
            <a:off x="2935100" y="3049150"/>
            <a:ext cx="546900" cy="14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63" name="Google Shape;163;p16"/>
          <p:cNvSpPr/>
          <p:nvPr/>
        </p:nvSpPr>
        <p:spPr>
          <a:xfrm>
            <a:off x="5736038" y="3049150"/>
            <a:ext cx="546900" cy="141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64" name="Google Shape;164;p16" title="Work Progress Hardware.mp3">
            <a:hlinkClick r:id="rId6"/>
          </p:cNvPr>
          <p:cNvPicPr preferRelativeResize="0"/>
          <p:nvPr/>
        </p:nvPicPr>
        <p:blipFill>
          <a:blip r:embed="rId7">
            <a:alphaModFix/>
          </a:blip>
          <a:stretch>
            <a:fillRect/>
          </a:stretch>
        </p:blipFill>
        <p:spPr>
          <a:xfrm>
            <a:off x="0" y="-12"/>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 Progress - Software</a:t>
            </a:r>
            <a:endParaRPr/>
          </a:p>
        </p:txBody>
      </p:sp>
      <p:pic>
        <p:nvPicPr>
          <p:cNvPr id="170" name="Google Shape;170;p17"/>
          <p:cNvPicPr preferRelativeResize="0"/>
          <p:nvPr/>
        </p:nvPicPr>
        <p:blipFill>
          <a:blip r:embed="rId3">
            <a:alphaModFix/>
          </a:blip>
          <a:stretch>
            <a:fillRect/>
          </a:stretch>
        </p:blipFill>
        <p:spPr>
          <a:xfrm>
            <a:off x="837776" y="1567558"/>
            <a:ext cx="1194475" cy="2583219"/>
          </a:xfrm>
          <a:prstGeom prst="rect">
            <a:avLst/>
          </a:prstGeom>
          <a:noFill/>
          <a:ln>
            <a:noFill/>
          </a:ln>
        </p:spPr>
      </p:pic>
      <p:pic>
        <p:nvPicPr>
          <p:cNvPr id="171" name="Google Shape;171;p17"/>
          <p:cNvPicPr preferRelativeResize="0"/>
          <p:nvPr/>
        </p:nvPicPr>
        <p:blipFill>
          <a:blip r:embed="rId4">
            <a:alphaModFix/>
          </a:blip>
          <a:stretch>
            <a:fillRect/>
          </a:stretch>
        </p:blipFill>
        <p:spPr>
          <a:xfrm>
            <a:off x="2483100" y="1567557"/>
            <a:ext cx="1194475" cy="2583219"/>
          </a:xfrm>
          <a:prstGeom prst="rect">
            <a:avLst/>
          </a:prstGeom>
          <a:noFill/>
          <a:ln>
            <a:noFill/>
          </a:ln>
        </p:spPr>
      </p:pic>
      <p:sp>
        <p:nvSpPr>
          <p:cNvPr id="172" name="Google Shape;172;p17"/>
          <p:cNvSpPr/>
          <p:nvPr/>
        </p:nvSpPr>
        <p:spPr>
          <a:xfrm>
            <a:off x="3747550" y="2659950"/>
            <a:ext cx="1368000" cy="15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173" name="Google Shape;173;p17"/>
          <p:cNvPicPr preferRelativeResize="0"/>
          <p:nvPr/>
        </p:nvPicPr>
        <p:blipFill>
          <a:blip r:embed="rId5">
            <a:alphaModFix/>
          </a:blip>
          <a:stretch>
            <a:fillRect/>
          </a:stretch>
        </p:blipFill>
        <p:spPr>
          <a:xfrm>
            <a:off x="6830851" y="1566195"/>
            <a:ext cx="1194474" cy="2585928"/>
          </a:xfrm>
          <a:prstGeom prst="rect">
            <a:avLst/>
          </a:prstGeom>
          <a:noFill/>
          <a:ln>
            <a:noFill/>
          </a:ln>
        </p:spPr>
      </p:pic>
      <p:pic>
        <p:nvPicPr>
          <p:cNvPr id="174" name="Google Shape;174;p17"/>
          <p:cNvPicPr preferRelativeResize="0"/>
          <p:nvPr/>
        </p:nvPicPr>
        <p:blipFill>
          <a:blip r:embed="rId6">
            <a:alphaModFix/>
          </a:blip>
          <a:stretch>
            <a:fillRect/>
          </a:stretch>
        </p:blipFill>
        <p:spPr>
          <a:xfrm>
            <a:off x="5185526" y="1566195"/>
            <a:ext cx="1194474" cy="2585928"/>
          </a:xfrm>
          <a:prstGeom prst="rect">
            <a:avLst/>
          </a:prstGeom>
          <a:noFill/>
          <a:ln>
            <a:noFill/>
          </a:ln>
        </p:spPr>
      </p:pic>
      <p:pic>
        <p:nvPicPr>
          <p:cNvPr id="175" name="Google Shape;175;p17" title="mprSofwareRecording.mp3">
            <a:hlinkClick r:id="rId7"/>
          </p:cNvPr>
          <p:cNvPicPr preferRelativeResize="0"/>
          <p:nvPr/>
        </p:nvPicPr>
        <p:blipFill>
          <a:blip r:embed="rId8">
            <a:alphaModFix/>
          </a:blip>
          <a:stretch>
            <a:fillRect/>
          </a:stretch>
        </p:blipFill>
        <p:spPr>
          <a:xfrm>
            <a:off x="92325" y="98398"/>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Demonstration</a:t>
            </a:r>
            <a:r>
              <a:rPr lang="en"/>
              <a:t> of Current Design</a:t>
            </a:r>
            <a:endParaRPr/>
          </a:p>
        </p:txBody>
      </p:sp>
      <p:sp>
        <p:nvSpPr>
          <p:cNvPr id="181" name="Google Shape;181;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18" title="sdmay24_16 midterm demo.mp4">
            <a:hlinkClick r:id="rId3"/>
          </p:cNvPr>
          <p:cNvPicPr preferRelativeResize="0"/>
          <p:nvPr/>
        </p:nvPicPr>
        <p:blipFill>
          <a:blip r:embed="rId4">
            <a:alphaModFix/>
          </a:blip>
          <a:stretch>
            <a:fillRect/>
          </a:stretch>
        </p:blipFill>
        <p:spPr>
          <a:xfrm>
            <a:off x="1297512" y="1308650"/>
            <a:ext cx="6017476"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Challenges and Solutions</a:t>
            </a:r>
            <a:endParaRPr/>
          </a:p>
        </p:txBody>
      </p:sp>
      <p:sp>
        <p:nvSpPr>
          <p:cNvPr id="188" name="Google Shape;188;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b="1" lang="en" sz="1800"/>
              <a:t>Package choice for the electronics</a:t>
            </a:r>
            <a:r>
              <a:rPr lang="en" sz="1800"/>
              <a:t> </a:t>
            </a:r>
            <a:endParaRPr sz="1800"/>
          </a:p>
          <a:p>
            <a:pPr indent="-317182" lvl="1" marL="914400" rtl="0" algn="l">
              <a:spcBef>
                <a:spcPts val="0"/>
              </a:spcBef>
              <a:spcAft>
                <a:spcPts val="0"/>
              </a:spcAft>
              <a:buSzPct val="100000"/>
              <a:buChar char="○"/>
            </a:pPr>
            <a:r>
              <a:rPr lang="en" sz="1800"/>
              <a:t>We have chosen our packaging using the following factors: how comfortable it is to wear, and how easy it is to waterproof the device.</a:t>
            </a:r>
            <a:endParaRPr sz="1800"/>
          </a:p>
          <a:p>
            <a:pPr indent="-317182" lvl="0" marL="457200" rtl="0" algn="l">
              <a:spcBef>
                <a:spcPts val="0"/>
              </a:spcBef>
              <a:spcAft>
                <a:spcPts val="0"/>
              </a:spcAft>
              <a:buSzPct val="100000"/>
              <a:buChar char="●"/>
            </a:pPr>
            <a:r>
              <a:rPr b="1" lang="en" sz="1800"/>
              <a:t>Creating an interface for the temperature sensors that is comfortable</a:t>
            </a:r>
            <a:endParaRPr b="1" sz="1800"/>
          </a:p>
          <a:p>
            <a:pPr indent="-317182" lvl="1" marL="914400" rtl="0" algn="l">
              <a:spcBef>
                <a:spcPts val="0"/>
              </a:spcBef>
              <a:spcAft>
                <a:spcPts val="0"/>
              </a:spcAft>
              <a:buSzPct val="100000"/>
              <a:buChar char="○"/>
            </a:pPr>
            <a:r>
              <a:rPr lang="en" sz="1800"/>
              <a:t>We currently have three different styles of interfaces in the works: an off the shelf shoe insole with embedded sensors, a custom gel made in house, and a super slim material that was originally meant to prevent blisters. </a:t>
            </a:r>
            <a:endParaRPr sz="1800"/>
          </a:p>
          <a:p>
            <a:pPr indent="-317182" lvl="0" marL="457200" rtl="0" algn="l">
              <a:spcBef>
                <a:spcPts val="0"/>
              </a:spcBef>
              <a:spcAft>
                <a:spcPts val="0"/>
              </a:spcAft>
              <a:buSzPct val="100000"/>
              <a:buChar char="●"/>
            </a:pPr>
            <a:r>
              <a:rPr b="1" lang="en" sz="1800"/>
              <a:t>Accuracy of the result after testing</a:t>
            </a:r>
            <a:endParaRPr b="1" sz="1800"/>
          </a:p>
          <a:p>
            <a:pPr indent="-317182" lvl="1" marL="914400" rtl="0" algn="l">
              <a:spcBef>
                <a:spcPts val="0"/>
              </a:spcBef>
              <a:spcAft>
                <a:spcPts val="0"/>
              </a:spcAft>
              <a:buSzPct val="100000"/>
              <a:buChar char="○"/>
            </a:pPr>
            <a:r>
              <a:rPr lang="en" sz="1800"/>
              <a:t>Thorough testing of each solder connection has increased the accuracy of the sensors between devices. </a:t>
            </a:r>
            <a:endParaRPr sz="1800"/>
          </a:p>
          <a:p>
            <a:pPr indent="-317182" lvl="0" marL="457200" rtl="0" algn="l">
              <a:spcBef>
                <a:spcPts val="0"/>
              </a:spcBef>
              <a:spcAft>
                <a:spcPts val="0"/>
              </a:spcAft>
              <a:buSzPct val="100000"/>
              <a:buChar char="●"/>
            </a:pPr>
            <a:r>
              <a:rPr b="1" lang="en" sz="1800"/>
              <a:t>Adapting the ios app to android (still ongoing)</a:t>
            </a:r>
            <a:endParaRPr b="1" sz="1800"/>
          </a:p>
          <a:p>
            <a:pPr indent="0" lvl="0" marL="457200" rtl="0" algn="l">
              <a:spcBef>
                <a:spcPts val="1200"/>
              </a:spcBef>
              <a:spcAft>
                <a:spcPts val="1200"/>
              </a:spcAft>
              <a:buNone/>
            </a:pPr>
            <a:r>
              <a:t/>
            </a:r>
            <a:endParaRPr b="1" sz="1800"/>
          </a:p>
        </p:txBody>
      </p:sp>
      <p:pic>
        <p:nvPicPr>
          <p:cNvPr id="189" name="Google Shape;189;p19" title="Mensanhslide.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195" name="Google Shape;195;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Even </a:t>
            </a:r>
            <a:r>
              <a:rPr lang="en"/>
              <a:t>though</a:t>
            </a:r>
            <a:r>
              <a:rPr lang="en"/>
              <a:t> it was a little bit </a:t>
            </a:r>
            <a:r>
              <a:rPr lang="en"/>
              <a:t>challenging,</a:t>
            </a:r>
            <a:r>
              <a:rPr lang="en"/>
              <a:t> this project is a really nice project that cover different materials we have learnt during our </a:t>
            </a:r>
            <a:r>
              <a:rPr lang="en"/>
              <a:t>undergraduate</a:t>
            </a:r>
            <a:r>
              <a:rPr lang="en"/>
              <a:t> journey. It particularity of building staff from </a:t>
            </a:r>
            <a:r>
              <a:rPr lang="en"/>
              <a:t>software</a:t>
            </a:r>
            <a:r>
              <a:rPr lang="en"/>
              <a:t> to hardware give us some perspective about the professional engineer </a:t>
            </a:r>
            <a:r>
              <a:rPr lang="en"/>
              <a:t>carrier</a:t>
            </a:r>
            <a:r>
              <a:rPr lang="en"/>
              <a:t>  project. Each of us get more </a:t>
            </a:r>
            <a:r>
              <a:rPr lang="en"/>
              <a:t>knowledge</a:t>
            </a:r>
            <a:r>
              <a:rPr lang="en"/>
              <a:t> by sharing, analyzing and </a:t>
            </a:r>
            <a:r>
              <a:rPr lang="en"/>
              <a:t>contributing to the project realisation.</a:t>
            </a:r>
            <a:endParaRPr/>
          </a:p>
        </p:txBody>
      </p:sp>
      <p:pic>
        <p:nvPicPr>
          <p:cNvPr id="196" name="Google Shape;196;p20" title="mensanhcon.mp3">
            <a:hlinkClick r:id="rId3"/>
          </p:cNvPr>
          <p:cNvPicPr preferRelativeResize="0"/>
          <p:nvPr/>
        </p:nvPicPr>
        <p:blipFill>
          <a:blip r:embed="rId4">
            <a:alphaModFix/>
          </a:blip>
          <a:stretch>
            <a:fillRect/>
          </a:stretch>
        </p:blipFill>
        <p:spPr>
          <a:xfrm>
            <a:off x="152400" y="152400"/>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